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1" r:id="rId3"/>
    <p:sldId id="262" r:id="rId4"/>
    <p:sldId id="259" r:id="rId5"/>
    <p:sldId id="268" r:id="rId6"/>
    <p:sldId id="281" r:id="rId7"/>
    <p:sldId id="285" r:id="rId8"/>
    <p:sldId id="286" r:id="rId9"/>
    <p:sldId id="288" r:id="rId10"/>
    <p:sldId id="287" r:id="rId11"/>
    <p:sldId id="290" r:id="rId12"/>
    <p:sldId id="289" r:id="rId13"/>
    <p:sldId id="282" r:id="rId14"/>
    <p:sldId id="283" r:id="rId15"/>
    <p:sldId id="273" r:id="rId16"/>
    <p:sldId id="280" r:id="rId17"/>
    <p:sldId id="274" r:id="rId18"/>
    <p:sldId id="284" r:id="rId19"/>
    <p:sldId id="291" r:id="rId20"/>
    <p:sldId id="292" r:id="rId21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8777" autoAdjust="0"/>
    <p:restoredTop sz="94248" autoAdjust="0"/>
  </p:normalViewPr>
  <p:slideViewPr>
    <p:cSldViewPr>
      <p:cViewPr>
        <p:scale>
          <a:sx n="100" d="100"/>
          <a:sy n="100" d="100"/>
        </p:scale>
        <p:origin x="-1445" y="1382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23.png>
</file>

<file path=ppt/media/image25.png>
</file>

<file path=ppt/media/image26.png>
</file>

<file path=ppt/media/image3.png>
</file>

<file path=ppt/media/image4.png>
</file>

<file path=ppt/media/image43.png>
</file>

<file path=ppt/media/image4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6551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57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288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934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44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1901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8676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741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351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129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996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F557E-83DC-4FCE-B804-B87060CCBC22}" type="datetimeFigureOut">
              <a:rPr lang="en-GB" smtClean="0"/>
              <a:t>07/01/2015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62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openxmlformats.org/officeDocument/2006/relationships/image" Target="../media/image6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66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10" Type="http://schemas.openxmlformats.org/officeDocument/2006/relationships/image" Target="../media/image78.emf"/><Relationship Id="rId4" Type="http://schemas.openxmlformats.org/officeDocument/2006/relationships/image" Target="../media/image72.emf"/><Relationship Id="rId9" Type="http://schemas.openxmlformats.org/officeDocument/2006/relationships/image" Target="../media/image77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80.emf"/><Relationship Id="rId7" Type="http://schemas.openxmlformats.org/officeDocument/2006/relationships/image" Target="../media/image29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3.emf"/><Relationship Id="rId5" Type="http://schemas.openxmlformats.org/officeDocument/2006/relationships/image" Target="../media/image82.emf"/><Relationship Id="rId4" Type="http://schemas.openxmlformats.org/officeDocument/2006/relationships/image" Target="../media/image81.emf"/><Relationship Id="rId9" Type="http://schemas.openxmlformats.org/officeDocument/2006/relationships/image" Target="../media/image84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3" Type="http://schemas.openxmlformats.org/officeDocument/2006/relationships/image" Target="../media/image86.emf"/><Relationship Id="rId7" Type="http://schemas.openxmlformats.org/officeDocument/2006/relationships/image" Target="../media/image90.emf"/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9.emf"/><Relationship Id="rId11" Type="http://schemas.openxmlformats.org/officeDocument/2006/relationships/image" Target="../media/image94.emf"/><Relationship Id="rId5" Type="http://schemas.openxmlformats.org/officeDocument/2006/relationships/image" Target="../media/image88.emf"/><Relationship Id="rId10" Type="http://schemas.openxmlformats.org/officeDocument/2006/relationships/image" Target="../media/image93.emf"/><Relationship Id="rId4" Type="http://schemas.openxmlformats.org/officeDocument/2006/relationships/image" Target="../media/image87.emf"/><Relationship Id="rId9" Type="http://schemas.openxmlformats.org/officeDocument/2006/relationships/image" Target="../media/image92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emf"/><Relationship Id="rId3" Type="http://schemas.openxmlformats.org/officeDocument/2006/relationships/image" Target="../media/image107.emf"/><Relationship Id="rId7" Type="http://schemas.openxmlformats.org/officeDocument/2006/relationships/image" Target="../media/image111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0.emf"/><Relationship Id="rId5" Type="http://schemas.openxmlformats.org/officeDocument/2006/relationships/image" Target="../media/image109.emf"/><Relationship Id="rId10" Type="http://schemas.openxmlformats.org/officeDocument/2006/relationships/image" Target="../media/image114.emf"/><Relationship Id="rId4" Type="http://schemas.openxmlformats.org/officeDocument/2006/relationships/image" Target="../media/image108.emf"/><Relationship Id="rId9" Type="http://schemas.openxmlformats.org/officeDocument/2006/relationships/image" Target="../media/image113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emf"/><Relationship Id="rId13" Type="http://schemas.openxmlformats.org/officeDocument/2006/relationships/image" Target="../media/image126.emf"/><Relationship Id="rId3" Type="http://schemas.openxmlformats.org/officeDocument/2006/relationships/image" Target="../media/image116.emf"/><Relationship Id="rId7" Type="http://schemas.openxmlformats.org/officeDocument/2006/relationships/image" Target="../media/image120.emf"/><Relationship Id="rId12" Type="http://schemas.openxmlformats.org/officeDocument/2006/relationships/image" Target="../media/image125.emf"/><Relationship Id="rId2" Type="http://schemas.openxmlformats.org/officeDocument/2006/relationships/image" Target="../media/image1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9.emf"/><Relationship Id="rId11" Type="http://schemas.openxmlformats.org/officeDocument/2006/relationships/image" Target="../media/image124.emf"/><Relationship Id="rId5" Type="http://schemas.openxmlformats.org/officeDocument/2006/relationships/image" Target="../media/image118.emf"/><Relationship Id="rId10" Type="http://schemas.openxmlformats.org/officeDocument/2006/relationships/image" Target="../media/image123.emf"/><Relationship Id="rId4" Type="http://schemas.openxmlformats.org/officeDocument/2006/relationships/image" Target="../media/image117.emf"/><Relationship Id="rId9" Type="http://schemas.openxmlformats.org/officeDocument/2006/relationships/image" Target="../media/image12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emf"/><Relationship Id="rId3" Type="http://schemas.openxmlformats.org/officeDocument/2006/relationships/image" Target="../media/image128.emf"/><Relationship Id="rId7" Type="http://schemas.openxmlformats.org/officeDocument/2006/relationships/image" Target="../media/image132.emf"/><Relationship Id="rId2" Type="http://schemas.openxmlformats.org/officeDocument/2006/relationships/image" Target="../media/image1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1.emf"/><Relationship Id="rId11" Type="http://schemas.openxmlformats.org/officeDocument/2006/relationships/image" Target="../media/image136.emf"/><Relationship Id="rId5" Type="http://schemas.openxmlformats.org/officeDocument/2006/relationships/image" Target="../media/image130.emf"/><Relationship Id="rId10" Type="http://schemas.openxmlformats.org/officeDocument/2006/relationships/image" Target="../media/image135.emf"/><Relationship Id="rId4" Type="http://schemas.openxmlformats.org/officeDocument/2006/relationships/image" Target="../media/image129.emf"/><Relationship Id="rId9" Type="http://schemas.openxmlformats.org/officeDocument/2006/relationships/image" Target="../media/image134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Relationship Id="rId9" Type="http://schemas.openxmlformats.org/officeDocument/2006/relationships/image" Target="../media/image2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13" Type="http://schemas.openxmlformats.org/officeDocument/2006/relationships/image" Target="../media/image38.emf"/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12" Type="http://schemas.openxmlformats.org/officeDocument/2006/relationships/image" Target="../media/image37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emf"/><Relationship Id="rId11" Type="http://schemas.openxmlformats.org/officeDocument/2006/relationships/image" Target="../media/image36.emf"/><Relationship Id="rId5" Type="http://schemas.openxmlformats.org/officeDocument/2006/relationships/image" Target="../media/image30.emf"/><Relationship Id="rId10" Type="http://schemas.openxmlformats.org/officeDocument/2006/relationships/image" Target="../media/image35.emf"/><Relationship Id="rId4" Type="http://schemas.openxmlformats.org/officeDocument/2006/relationships/image" Target="../media/image29.emf"/><Relationship Id="rId9" Type="http://schemas.openxmlformats.org/officeDocument/2006/relationships/image" Target="../media/image3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44.png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7" Type="http://schemas.openxmlformats.org/officeDocument/2006/relationships/image" Target="../media/image50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14" y="467545"/>
            <a:ext cx="4785517" cy="1872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30996" y="611560"/>
            <a:ext cx="2182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=400meV, monitors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00" y="4355976"/>
            <a:ext cx="4896544" cy="2259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261642" y="4788024"/>
            <a:ext cx="2182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=787meV, monitors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24744" y="242228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5000mEv</a:t>
            </a:r>
            <a:endParaRPr lang="en-GB" dirty="0"/>
          </a:p>
        </p:txBody>
      </p:sp>
      <p:cxnSp>
        <p:nvCxnSpPr>
          <p:cNvPr id="6" name="Straight Arrow Connector 5"/>
          <p:cNvCxnSpPr>
            <a:stCxn id="4" idx="2"/>
          </p:cNvCxnSpPr>
          <p:nvPr/>
        </p:nvCxnSpPr>
        <p:spPr>
          <a:xfrm flipH="1">
            <a:off x="1556792" y="611560"/>
            <a:ext cx="144016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034806" y="1138643"/>
            <a:ext cx="96693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/>
              <a:t>400meV</a:t>
            </a:r>
            <a:endParaRPr lang="en-GB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636912" y="1507975"/>
            <a:ext cx="397894" cy="3277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933056" y="1475656"/>
            <a:ext cx="216024" cy="457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588" y="2411760"/>
            <a:ext cx="4955234" cy="1872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329" y="6732238"/>
            <a:ext cx="5364286" cy="2136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735" y="916152"/>
            <a:ext cx="2368352" cy="1999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068" y="5631798"/>
            <a:ext cx="2448300" cy="1968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4869160" y="1907704"/>
            <a:ext cx="1368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661248" y="1907704"/>
            <a:ext cx="0" cy="720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733256" y="1763688"/>
            <a:ext cx="0" cy="864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941168" y="1043608"/>
            <a:ext cx="1409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DE~10mEv=2.5%</a:t>
            </a:r>
            <a:endParaRPr lang="en-GB" sz="1400" dirty="0"/>
          </a:p>
        </p:txBody>
      </p:sp>
      <p:cxnSp>
        <p:nvCxnSpPr>
          <p:cNvPr id="24" name="Straight Connector 23"/>
          <p:cNvCxnSpPr>
            <a:endCxn id="1032" idx="3"/>
          </p:cNvCxnSpPr>
          <p:nvPr/>
        </p:nvCxnSpPr>
        <p:spPr>
          <a:xfrm>
            <a:off x="4365104" y="6615918"/>
            <a:ext cx="212426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608800" y="6615918"/>
            <a:ext cx="0" cy="7643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680800" y="6615918"/>
            <a:ext cx="0" cy="7643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331430" y="5652120"/>
            <a:ext cx="1409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latin typeface="Symbol" pitchFamily="18" charset="2"/>
              </a:rPr>
              <a:t>D</a:t>
            </a:r>
            <a:r>
              <a:rPr lang="en-GB" sz="1400" dirty="0" smtClean="0"/>
              <a:t>E~20mEv=2.5%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32676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2976" y="2844048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539552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4664" y="179512"/>
            <a:ext cx="655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cuts in 100 </a:t>
            </a:r>
            <a:r>
              <a:rPr lang="en-GB" dirty="0" err="1" smtClean="0"/>
              <a:t>dir</a:t>
            </a:r>
            <a:r>
              <a:rPr lang="en-GB" dirty="0" smtClean="0"/>
              <a:t>  around [2,0,0] corrected magnetic FF</a:t>
            </a:r>
            <a:endParaRPr lang="en-GB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968" y="539552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1844824" y="755576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4802167" y="683568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4</a:t>
            </a:r>
            <a:r>
              <a:rPr lang="en-GB" dirty="0" smtClean="0"/>
              <a:t>00mEv</a:t>
            </a:r>
            <a:endParaRPr lang="en-GB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2844048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0648" y="2627784"/>
            <a:ext cx="63522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      cuts in all 100 </a:t>
            </a:r>
            <a:r>
              <a:rPr lang="en-GB" dirty="0" err="1" smtClean="0"/>
              <a:t>dir</a:t>
            </a:r>
            <a:r>
              <a:rPr lang="en-GB" dirty="0" smtClean="0"/>
              <a:t>  around [1,1,0</a:t>
            </a:r>
            <a:r>
              <a:rPr lang="en-GB" dirty="0"/>
              <a:t>], corrected magnetic </a:t>
            </a:r>
            <a:r>
              <a:rPr lang="en-GB" dirty="0" smtClean="0"/>
              <a:t>FF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1993855" y="2987824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  <p:sp>
        <p:nvSpPr>
          <p:cNvPr id="11" name="Rectangle 10"/>
          <p:cNvSpPr/>
          <p:nvPr/>
        </p:nvSpPr>
        <p:spPr>
          <a:xfrm>
            <a:off x="4869160" y="2987824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4</a:t>
            </a:r>
            <a:r>
              <a:rPr lang="en-GB" dirty="0" smtClean="0"/>
              <a:t>00mEv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1236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0" y="46754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2510" y="332552"/>
            <a:ext cx="291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400mEv, [1,1,0], </a:t>
            </a:r>
            <a:r>
              <a:rPr lang="en-GB" dirty="0" err="1" smtClean="0"/>
              <a:t>dE</a:t>
            </a:r>
            <a:r>
              <a:rPr lang="en-GB" dirty="0" smtClean="0"/>
              <a:t>=4,dq=0.1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992" y="46754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56992" y="341254"/>
            <a:ext cx="3033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400mEv, [1,1,0], </a:t>
            </a:r>
            <a:r>
              <a:rPr lang="en-GB" dirty="0" err="1" smtClean="0"/>
              <a:t>dE</a:t>
            </a:r>
            <a:r>
              <a:rPr lang="en-GB" dirty="0" smtClean="0"/>
              <a:t>=4,dq=0.05</a:t>
            </a:r>
            <a:endParaRPr lang="en-GB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86" y="3060072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4624" y="2834516"/>
            <a:ext cx="3033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</a:t>
            </a:r>
            <a:r>
              <a:rPr lang="en-GB" dirty="0" smtClean="0"/>
              <a:t>00mEv, [1,1,0], </a:t>
            </a:r>
            <a:r>
              <a:rPr lang="en-GB" dirty="0" err="1" smtClean="0"/>
              <a:t>dE</a:t>
            </a:r>
            <a:r>
              <a:rPr lang="en-GB" dirty="0" smtClean="0"/>
              <a:t>=2,dq=0.05</a:t>
            </a:r>
            <a:endParaRPr lang="en-GB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978" y="306326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140968" y="2834516"/>
            <a:ext cx="3033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</a:t>
            </a:r>
            <a:r>
              <a:rPr lang="en-GB" dirty="0" smtClean="0"/>
              <a:t>00mEv, [1,1,0], </a:t>
            </a:r>
            <a:r>
              <a:rPr lang="en-GB" dirty="0" err="1" smtClean="0"/>
              <a:t>dE</a:t>
            </a:r>
            <a:r>
              <a:rPr lang="en-GB" dirty="0" smtClean="0"/>
              <a:t>=3,dq=0.05</a:t>
            </a:r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5364328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93980" y="5107414"/>
            <a:ext cx="291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</a:t>
            </a:r>
            <a:r>
              <a:rPr lang="en-GB" dirty="0" smtClean="0"/>
              <a:t>00mEv, [1,1,0], </a:t>
            </a:r>
            <a:r>
              <a:rPr lang="en-GB" dirty="0" err="1" smtClean="0"/>
              <a:t>dE</a:t>
            </a:r>
            <a:r>
              <a:rPr lang="en-GB" dirty="0" smtClean="0"/>
              <a:t>=4,dq=0.1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0473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118762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48680" y="323528"/>
            <a:ext cx="555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corrections applied, </a:t>
            </a:r>
            <a:r>
              <a:rPr lang="en-GB" sz="1000" dirty="0" smtClean="0"/>
              <a:t>small questions to curvature corrections base, errors wrong</a:t>
            </a:r>
            <a:r>
              <a:rPr lang="en-GB" dirty="0" smtClean="0"/>
              <a:t>: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620688" y="674276"/>
            <a:ext cx="655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cuts in 100 </a:t>
            </a:r>
            <a:r>
              <a:rPr lang="en-GB" dirty="0" err="1" smtClean="0"/>
              <a:t>dir</a:t>
            </a:r>
            <a:r>
              <a:rPr lang="en-GB" dirty="0" smtClean="0"/>
              <a:t>  around [2,0,0]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1849839" y="1466364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984" y="111561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4874175" y="1331640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4</a:t>
            </a:r>
            <a:r>
              <a:rPr lang="en-GB" dirty="0" smtClean="0"/>
              <a:t>00mEv</a:t>
            </a:r>
            <a:endParaRPr lang="en-GB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370790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17072" y="3338572"/>
            <a:ext cx="63522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      cuts in all 100 </a:t>
            </a:r>
            <a:r>
              <a:rPr lang="en-GB" dirty="0" err="1" smtClean="0"/>
              <a:t>dir</a:t>
            </a:r>
            <a:r>
              <a:rPr lang="en-GB" dirty="0" smtClean="0"/>
              <a:t>  around [1,1,0]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2002239" y="3923928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312" y="363589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5013176" y="3842628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4</a:t>
            </a:r>
            <a:r>
              <a:rPr lang="en-GB" dirty="0" smtClean="0"/>
              <a:t>00mEv</a:t>
            </a:r>
            <a:endParaRPr lang="en-GB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15641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149033" y="5858852"/>
            <a:ext cx="32799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      cuts in all 100  around [1,-1,0]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1988840" y="6372200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622842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3356992" y="5858852"/>
            <a:ext cx="32799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      cuts in all 110  around [1,1,0]</a:t>
            </a:r>
            <a:endParaRPr lang="en-GB" dirty="0"/>
          </a:p>
        </p:txBody>
      </p:sp>
      <p:sp>
        <p:nvSpPr>
          <p:cNvPr id="18" name="Rectangle 17"/>
          <p:cNvSpPr/>
          <p:nvPr/>
        </p:nvSpPr>
        <p:spPr>
          <a:xfrm>
            <a:off x="5157192" y="6444208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1762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5144" y="8275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8275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404" y="8275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72816" y="35496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(1,0,0) (</a:t>
            </a:r>
            <a:r>
              <a:rPr lang="en-GB" dirty="0" smtClean="0">
                <a:latin typeface="Symbol" pitchFamily="18" charset="2"/>
              </a:rPr>
              <a:t>GH)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620688" y="466924"/>
            <a:ext cx="4283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=800, (2,0,0) I=</a:t>
            </a:r>
            <a:r>
              <a:rPr lang="en-GB" dirty="0"/>
              <a:t> 0.9933</a:t>
            </a:r>
            <a:r>
              <a:rPr lang="en-GB" dirty="0" smtClean="0"/>
              <a:t>    a=0.0314  b=873</a:t>
            </a:r>
            <a:endParaRPr lang="en-GB" dirty="0"/>
          </a:p>
        </p:txBody>
      </p:sp>
      <p:pic>
        <p:nvPicPr>
          <p:cNvPr id="1536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282724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7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284380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9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84400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1467366" y="2555776"/>
            <a:ext cx="39084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(1,1,0) I=0.1856   a=0.0032  b=886.8619</a:t>
            </a:r>
            <a:endParaRPr lang="en-GB" dirty="0"/>
          </a:p>
        </p:txBody>
      </p:sp>
      <p:pic>
        <p:nvPicPr>
          <p:cNvPr id="15370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51120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1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51120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2" name="Picture 1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51120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906780" y="4706724"/>
            <a:ext cx="4354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 (1,1,0</a:t>
            </a:r>
            <a:r>
              <a:rPr lang="en-GB" dirty="0"/>
              <a:t>) I=0.2869   a= 0.0059  </a:t>
            </a:r>
            <a:r>
              <a:rPr lang="en-GB" dirty="0" smtClean="0"/>
              <a:t>b=1231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0584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716448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0924" y="6929368"/>
            <a:ext cx="811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Weird:</a:t>
            </a:r>
            <a:endParaRPr lang="en-GB" dirty="0"/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904" y="716448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39573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136" y="39573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39573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932696" y="-36512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(1/2,1/2,0) (</a:t>
            </a:r>
            <a:r>
              <a:rPr lang="en-GB" dirty="0" smtClean="0">
                <a:latin typeface="Symbol" pitchFamily="18" charset="2"/>
              </a:rPr>
              <a:t>GN)</a:t>
            </a:r>
            <a:endParaRPr lang="en-GB" dirty="0"/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30374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128" y="230374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" name="Elbow Connector 3"/>
          <p:cNvCxnSpPr/>
          <p:nvPr/>
        </p:nvCxnSpPr>
        <p:spPr>
          <a:xfrm flipV="1">
            <a:off x="1628800" y="3254152"/>
            <a:ext cx="842392" cy="813592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628800" y="2339752"/>
            <a:ext cx="0" cy="180000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1171980" y="2420144"/>
            <a:ext cx="1009148" cy="1719608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endCxn id="16388" idx="2"/>
          </p:cNvCxnSpPr>
          <p:nvPr/>
        </p:nvCxnSpPr>
        <p:spPr>
          <a:xfrm rot="10800000">
            <a:off x="1244624" y="2195736"/>
            <a:ext cx="936504" cy="224408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40423" y="4284980"/>
            <a:ext cx="657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Intensity along spin wave line; Red line – cut [1,0,0]; blue line [1,1,0]</a:t>
            </a:r>
            <a:endParaRPr lang="en-GB" dirty="0"/>
          </a:p>
        </p:txBody>
      </p:sp>
      <p:pic>
        <p:nvPicPr>
          <p:cNvPr id="1639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568" y="2267744"/>
            <a:ext cx="2379808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Right Arrow 21"/>
          <p:cNvSpPr/>
          <p:nvPr/>
        </p:nvSpPr>
        <p:spPr>
          <a:xfrm rot="18079740">
            <a:off x="4311700" y="3992416"/>
            <a:ext cx="379926" cy="3610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7044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72816" y="35496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(1/2,1/2,0) (</a:t>
            </a:r>
            <a:r>
              <a:rPr lang="en-GB" dirty="0" smtClean="0">
                <a:latin typeface="Symbol" pitchFamily="18" charset="2"/>
              </a:rPr>
              <a:t>GN)</a:t>
            </a:r>
            <a:endParaRPr lang="en-GB" dirty="0"/>
          </a:p>
        </p:txBody>
      </p:sp>
      <p:pic>
        <p:nvPicPr>
          <p:cNvPr id="6159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8275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130798" y="519806"/>
            <a:ext cx="2239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(2,0,0) k-&gt;1/2,1/2,0; E=1373</a:t>
            </a:r>
            <a:endParaRPr lang="en-GB" sz="1400" dirty="0"/>
          </a:p>
        </p:txBody>
      </p:sp>
      <p:pic>
        <p:nvPicPr>
          <p:cNvPr id="6161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8277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3" name="Straight Connector 22"/>
          <p:cNvCxnSpPr/>
          <p:nvPr/>
        </p:nvCxnSpPr>
        <p:spPr>
          <a:xfrm flipH="1">
            <a:off x="3068960" y="1331640"/>
            <a:ext cx="1368152" cy="12961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/>
          <p:nvPr/>
        </p:nvCxnSpPr>
        <p:spPr>
          <a:xfrm rot="10800000">
            <a:off x="908721" y="1763688"/>
            <a:ext cx="2906847" cy="144016"/>
          </a:xfrm>
          <a:prstGeom prst="bentConnector3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45" name="TextBox 6144"/>
          <p:cNvSpPr txBox="1"/>
          <p:nvPr/>
        </p:nvSpPr>
        <p:spPr>
          <a:xfrm>
            <a:off x="2819737" y="495972"/>
            <a:ext cx="1716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x,y,0;dE=250+10</a:t>
            </a:r>
            <a:endParaRPr lang="en-GB" dirty="0"/>
          </a:p>
        </p:txBody>
      </p:sp>
      <p:pic>
        <p:nvPicPr>
          <p:cNvPr id="6162" name="Picture 1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8277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1" name="TextBox 50"/>
          <p:cNvSpPr txBox="1"/>
          <p:nvPr/>
        </p:nvSpPr>
        <p:spPr>
          <a:xfrm>
            <a:off x="4748880" y="458251"/>
            <a:ext cx="1716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x,y,0;dE=290+10</a:t>
            </a:r>
            <a:endParaRPr lang="en-GB" dirty="0"/>
          </a:p>
        </p:txBody>
      </p:sp>
      <p:cxnSp>
        <p:nvCxnSpPr>
          <p:cNvPr id="52" name="Straight Connector 51"/>
          <p:cNvCxnSpPr/>
          <p:nvPr/>
        </p:nvCxnSpPr>
        <p:spPr>
          <a:xfrm flipH="1">
            <a:off x="5301208" y="1533375"/>
            <a:ext cx="1008112" cy="95039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70" name="Picture 1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79" y="305983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71" name="Picture 2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305983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173" name="Straight Connector 6172"/>
          <p:cNvCxnSpPr/>
          <p:nvPr/>
        </p:nvCxnSpPr>
        <p:spPr>
          <a:xfrm>
            <a:off x="2780928" y="827784"/>
            <a:ext cx="1800200" cy="1800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/>
          <p:nvPr/>
        </p:nvCxnSpPr>
        <p:spPr>
          <a:xfrm rot="5400000">
            <a:off x="1112676" y="2207804"/>
            <a:ext cx="2520280" cy="2352128"/>
          </a:xfrm>
          <a:prstGeom prst="bentConnector3">
            <a:avLst>
              <a:gd name="adj1" fmla="val 25434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5013176" y="980184"/>
            <a:ext cx="1800200" cy="1800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/>
          <p:nvPr/>
        </p:nvCxnSpPr>
        <p:spPr>
          <a:xfrm rot="5400000">
            <a:off x="3108992" y="1947736"/>
            <a:ext cx="2880319" cy="2224194"/>
          </a:xfrm>
          <a:prstGeom prst="bentConnector3">
            <a:avLst>
              <a:gd name="adj1" fmla="val 41733"/>
            </a:avLst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1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0888" y="5148064"/>
            <a:ext cx="1920000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6" name="Picture 2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88" y="5139680"/>
            <a:ext cx="1920000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8" name="Picture 23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120" y="5089275"/>
            <a:ext cx="1920000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4" name="TextBox 83"/>
          <p:cNvSpPr txBox="1"/>
          <p:nvPr/>
        </p:nvSpPr>
        <p:spPr>
          <a:xfrm>
            <a:off x="283198" y="2824063"/>
            <a:ext cx="2294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(1,-1,0) k-&gt;1/2,1/2,0; E=1373</a:t>
            </a:r>
            <a:endParaRPr lang="en-GB" sz="1400" dirty="0"/>
          </a:p>
        </p:txBody>
      </p:sp>
      <p:sp>
        <p:nvSpPr>
          <p:cNvPr id="85" name="TextBox 84"/>
          <p:cNvSpPr txBox="1"/>
          <p:nvPr/>
        </p:nvSpPr>
        <p:spPr>
          <a:xfrm>
            <a:off x="352500" y="4859832"/>
            <a:ext cx="23759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(2,0,0) k-&gt;0,1/2,1/2,0; E=1373</a:t>
            </a:r>
            <a:endParaRPr lang="en-GB" sz="1400" dirty="0"/>
          </a:p>
        </p:txBody>
      </p:sp>
      <p:sp>
        <p:nvSpPr>
          <p:cNvPr id="86" name="TextBox 85"/>
          <p:cNvSpPr txBox="1"/>
          <p:nvPr/>
        </p:nvSpPr>
        <p:spPr>
          <a:xfrm>
            <a:off x="2557436" y="2843808"/>
            <a:ext cx="2294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(1,1,0) k-&gt;1/2,-1/2,0; E=1373</a:t>
            </a:r>
            <a:endParaRPr lang="en-GB" sz="1400" dirty="0"/>
          </a:p>
        </p:txBody>
      </p:sp>
      <p:sp>
        <p:nvSpPr>
          <p:cNvPr id="87" name="TextBox 86"/>
          <p:cNvSpPr txBox="1"/>
          <p:nvPr/>
        </p:nvSpPr>
        <p:spPr>
          <a:xfrm>
            <a:off x="4653136" y="4777331"/>
            <a:ext cx="1378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(1,y,z) E=200+20</a:t>
            </a:r>
            <a:endParaRPr lang="en-GB" sz="1400" dirty="0"/>
          </a:p>
        </p:txBody>
      </p:sp>
      <p:sp>
        <p:nvSpPr>
          <p:cNvPr id="88" name="TextBox 87"/>
          <p:cNvSpPr txBox="1"/>
          <p:nvPr/>
        </p:nvSpPr>
        <p:spPr>
          <a:xfrm>
            <a:off x="2859428" y="4909690"/>
            <a:ext cx="1378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(2,y,z) E=250+10</a:t>
            </a:r>
            <a:endParaRPr lang="en-GB" sz="1400" dirty="0"/>
          </a:p>
        </p:txBody>
      </p:sp>
      <p:sp>
        <p:nvSpPr>
          <p:cNvPr id="49" name="Rectangle 48"/>
          <p:cNvSpPr/>
          <p:nvPr/>
        </p:nvSpPr>
        <p:spPr>
          <a:xfrm>
            <a:off x="519758" y="5679916"/>
            <a:ext cx="1224136" cy="4571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3" name="Straight Arrow Connector 52"/>
          <p:cNvCxnSpPr/>
          <p:nvPr/>
        </p:nvCxnSpPr>
        <p:spPr>
          <a:xfrm>
            <a:off x="1772816" y="5702775"/>
            <a:ext cx="64807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2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6" y="709228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5" name="TextBox 54"/>
          <p:cNvSpPr txBox="1"/>
          <p:nvPr/>
        </p:nvSpPr>
        <p:spPr>
          <a:xfrm>
            <a:off x="642361" y="672294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pic>
        <p:nvPicPr>
          <p:cNvPr id="56" name="Picture 25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160" y="702027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8" name="Straight Connector 57"/>
          <p:cNvCxnSpPr/>
          <p:nvPr/>
        </p:nvCxnSpPr>
        <p:spPr>
          <a:xfrm>
            <a:off x="1131826" y="7380312"/>
            <a:ext cx="857014" cy="7920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/>
          <p:nvPr/>
        </p:nvCxnSpPr>
        <p:spPr>
          <a:xfrm>
            <a:off x="1540485" y="7668344"/>
            <a:ext cx="2008395" cy="936104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3642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64904" y="35496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(2,0,0)</a:t>
            </a:r>
            <a:r>
              <a:rPr lang="en-GB" dirty="0" smtClean="0">
                <a:latin typeface="Symbol" pitchFamily="18" charset="2"/>
              </a:rPr>
              <a:t>, </a:t>
            </a:r>
            <a:r>
              <a:rPr lang="en-GB" dirty="0" err="1" smtClean="0">
                <a:latin typeface="Symbol" pitchFamily="18" charset="2"/>
              </a:rPr>
              <a:t>Ei</a:t>
            </a:r>
            <a:r>
              <a:rPr lang="en-GB" dirty="0" smtClean="0">
                <a:latin typeface="Symbol" pitchFamily="18" charset="2"/>
              </a:rPr>
              <a:t>=787</a:t>
            </a:r>
            <a:endParaRPr lang="en-GB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79158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108" y="79158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080" y="79158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56624" y="404828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E=200+20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301073" y="395536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E=220+20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4389305" y="458252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E=240+20</a:t>
            </a:r>
            <a:endParaRPr lang="en-GB" dirty="0"/>
          </a:p>
        </p:txBody>
      </p:sp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95192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944" y="295192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9187" y="295192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04664" y="2546484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E=260+20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2532845" y="2640418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E=280+20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437112" y="2699792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E=300+20</a:t>
            </a:r>
            <a:endParaRPr lang="en-GB" dirty="0"/>
          </a:p>
        </p:txBody>
      </p:sp>
      <p:pic>
        <p:nvPicPr>
          <p:cNvPr id="1332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14" y="5220072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2301073" y="2884458"/>
            <a:ext cx="1848007" cy="186746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endCxn id="13320" idx="0"/>
          </p:cNvCxnSpPr>
          <p:nvPr/>
        </p:nvCxnSpPr>
        <p:spPr>
          <a:xfrm rot="10800000" flipV="1">
            <a:off x="1416386" y="4751920"/>
            <a:ext cx="2732606" cy="46815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066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2696" y="35496"/>
            <a:ext cx="4994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Need to check -&gt;Problem: (1/2,1/2,0) (</a:t>
            </a:r>
            <a:r>
              <a:rPr lang="en-GB" dirty="0" smtClean="0">
                <a:latin typeface="Symbol" pitchFamily="18" charset="2"/>
              </a:rPr>
              <a:t>GN</a:t>
            </a:r>
            <a:r>
              <a:rPr lang="en-GB" dirty="0" smtClean="0"/>
              <a:t>)  E=1371</a:t>
            </a:r>
            <a:endParaRPr lang="en-GB" dirty="0"/>
          </a:p>
        </p:txBody>
      </p:sp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520" y="7555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7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836" y="79563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8" name="Picture 1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280" y="2883868"/>
            <a:ext cx="1449577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76487" y="2883868"/>
            <a:ext cx="10374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 smtClean="0"/>
              <a:t>Ei</a:t>
            </a:r>
            <a:r>
              <a:rPr lang="en-GB" sz="1000" dirty="0" smtClean="0"/>
              <a:t>=200+20, </a:t>
            </a:r>
            <a:r>
              <a:rPr lang="en-GB" sz="1000" dirty="0" err="1" smtClean="0"/>
              <a:t>kx</a:t>
            </a:r>
            <a:r>
              <a:rPr lang="en-GB" sz="1000" dirty="0" smtClean="0"/>
              <a:t>=1</a:t>
            </a:r>
            <a:endParaRPr lang="en-GB" sz="1000" dirty="0"/>
          </a:p>
        </p:txBody>
      </p:sp>
      <p:pic>
        <p:nvPicPr>
          <p:cNvPr id="7179" name="Picture 1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031" y="2884068"/>
            <a:ext cx="1449577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2756464" y="2883868"/>
            <a:ext cx="10374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 smtClean="0"/>
              <a:t>Ei</a:t>
            </a:r>
            <a:r>
              <a:rPr lang="en-GB" sz="1000" dirty="0" smtClean="0"/>
              <a:t>=220+20, </a:t>
            </a:r>
            <a:r>
              <a:rPr lang="en-GB" sz="1000" dirty="0" err="1" smtClean="0"/>
              <a:t>kx</a:t>
            </a:r>
            <a:r>
              <a:rPr lang="en-GB" sz="1000" dirty="0" smtClean="0"/>
              <a:t>=1</a:t>
            </a:r>
            <a:endParaRPr lang="en-GB" sz="1000" dirty="0"/>
          </a:p>
        </p:txBody>
      </p:sp>
      <p:pic>
        <p:nvPicPr>
          <p:cNvPr id="7180" name="Picture 1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655" y="2883868"/>
            <a:ext cx="1449577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4268632" y="2883868"/>
            <a:ext cx="10374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 smtClean="0"/>
              <a:t>Ei</a:t>
            </a:r>
            <a:r>
              <a:rPr lang="en-GB" sz="1000" dirty="0" smtClean="0"/>
              <a:t>=240+20, </a:t>
            </a:r>
            <a:r>
              <a:rPr lang="en-GB" sz="1000" dirty="0" err="1" smtClean="0"/>
              <a:t>kx</a:t>
            </a:r>
            <a:r>
              <a:rPr lang="en-GB" sz="1000" dirty="0" smtClean="0"/>
              <a:t>=1</a:t>
            </a:r>
            <a:endParaRPr lang="en-GB" sz="1000" dirty="0"/>
          </a:p>
        </p:txBody>
      </p:sp>
      <p:sp>
        <p:nvSpPr>
          <p:cNvPr id="5" name="Rectangle 4"/>
          <p:cNvSpPr/>
          <p:nvPr/>
        </p:nvSpPr>
        <p:spPr>
          <a:xfrm rot="18447454">
            <a:off x="3077470" y="3307797"/>
            <a:ext cx="144016" cy="118837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Straight Arrow Connector 9"/>
          <p:cNvCxnSpPr>
            <a:stCxn id="5" idx="0"/>
          </p:cNvCxnSpPr>
          <p:nvPr/>
        </p:nvCxnSpPr>
        <p:spPr>
          <a:xfrm flipV="1">
            <a:off x="2677810" y="2523828"/>
            <a:ext cx="597385" cy="10167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316304" y="3540615"/>
            <a:ext cx="216024" cy="216024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172288" y="3756639"/>
            <a:ext cx="216024" cy="78341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70465" y="4422458"/>
            <a:ext cx="1929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The reason for increase </a:t>
            </a:r>
          </a:p>
          <a:p>
            <a:r>
              <a:rPr lang="en-GB" sz="1400" dirty="0" smtClean="0"/>
              <a:t>in intensity in this area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059798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2696" y="35496"/>
            <a:ext cx="5974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(1/2,1/2,1/2) (</a:t>
            </a:r>
            <a:r>
              <a:rPr lang="en-GB" dirty="0" smtClean="0">
                <a:latin typeface="Symbol" pitchFamily="18" charset="2"/>
              </a:rPr>
              <a:t>GP</a:t>
            </a:r>
            <a:r>
              <a:rPr lang="en-GB" dirty="0" smtClean="0"/>
              <a:t>)</a:t>
            </a:r>
            <a:r>
              <a:rPr lang="ru-RU" dirty="0" smtClean="0"/>
              <a:t> – </a:t>
            </a:r>
            <a:r>
              <a:rPr lang="en-GB" dirty="0" smtClean="0"/>
              <a:t>looks like the top of SW is below 300mEv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568"/>
            <a:ext cx="2643187" cy="1366837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404664" y="1331640"/>
            <a:ext cx="22322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936" y="5473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2839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5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200" y="644420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426725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886" y="426725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8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000" y="22249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9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7" y="22249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20" name="Picture 1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4556" y="22249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2852936" y="1259632"/>
            <a:ext cx="25202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852936" y="1187624"/>
            <a:ext cx="25202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852936" y="1115616"/>
            <a:ext cx="25202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/>
          <p:nvPr/>
        </p:nvCxnSpPr>
        <p:spPr>
          <a:xfrm rot="5400000">
            <a:off x="980728" y="1331640"/>
            <a:ext cx="1872208" cy="1872208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endCxn id="17420" idx="0"/>
          </p:cNvCxnSpPr>
          <p:nvPr/>
        </p:nvCxnSpPr>
        <p:spPr>
          <a:xfrm rot="10800000" flipV="1">
            <a:off x="3424556" y="1187624"/>
            <a:ext cx="1948660" cy="1037336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5400000">
            <a:off x="4340968" y="2027584"/>
            <a:ext cx="1944216" cy="120280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9864" y="4932040"/>
            <a:ext cx="25202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3340" y="4860032"/>
            <a:ext cx="25202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202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1" name="Picture 1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2" y="2483768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420888" y="240110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=200, &lt;100&gt; [2,0,0]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188640" y="235382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=200, &lt;100&gt; [1,1,0]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581128" y="24011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=200, &lt;100&gt; [1,-1,0]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257072" y="4487460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=800, &lt;100&gt; [2,0,0]</a:t>
            </a:r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3781572" y="448746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=800, &lt;100&gt; [1,-1,0]</a:t>
            </a:r>
            <a:endParaRPr lang="en-GB" dirty="0"/>
          </a:p>
        </p:txBody>
      </p:sp>
      <p:pic>
        <p:nvPicPr>
          <p:cNvPr id="6" name="Picture 9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2" y="4788024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36137" y="5004048"/>
            <a:ext cx="840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=40</a:t>
            </a:r>
            <a:endParaRPr lang="en-GB" dirty="0"/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4788024"/>
            <a:ext cx="248898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3501008" y="4932040"/>
            <a:ext cx="840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=20</a:t>
            </a:r>
            <a:endParaRPr lang="en-GB" dirty="0"/>
          </a:p>
        </p:txBody>
      </p:sp>
      <p:pic>
        <p:nvPicPr>
          <p:cNvPr id="9" name="Picture 1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4788224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5829193" y="4932040"/>
            <a:ext cx="840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</a:t>
            </a:r>
            <a:endParaRPr lang="en-GB" dirty="0"/>
          </a:p>
        </p:txBody>
      </p:sp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4987" y="6444208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0760" y="2483768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3501008" y="3626604"/>
            <a:ext cx="840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=20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283400" y="4202668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k</a:t>
            </a:r>
            <a:r>
              <a:rPr lang="en-GB" dirty="0" smtClean="0"/>
              <a:t>=0.2</a:t>
            </a:r>
            <a:endParaRPr lang="en-GB" dirty="0"/>
          </a:p>
        </p:txBody>
      </p:sp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483768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5685177" y="3635896"/>
            <a:ext cx="840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</a:t>
            </a: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323987" y="2267744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=400, &lt;100&gt; [1,1,0]</a:t>
            </a:r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3546524" y="2267744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=400, &lt;100&gt; [2,0,0]</a:t>
            </a:r>
            <a:endParaRPr lang="en-GB" dirty="0"/>
          </a:p>
        </p:txBody>
      </p:sp>
      <p:sp>
        <p:nvSpPr>
          <p:cNvPr id="35" name="TextBox 34"/>
          <p:cNvSpPr txBox="1"/>
          <p:nvPr/>
        </p:nvSpPr>
        <p:spPr>
          <a:xfrm>
            <a:off x="5707491" y="2267744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k</a:t>
            </a:r>
            <a:r>
              <a:rPr lang="en-GB" dirty="0" smtClean="0"/>
              <a:t>=0.2</a:t>
            </a:r>
            <a:endParaRPr lang="en-GB" dirty="0"/>
          </a:p>
        </p:txBody>
      </p:sp>
      <p:sp>
        <p:nvSpPr>
          <p:cNvPr id="37" name="TextBox 36"/>
          <p:cNvSpPr txBox="1"/>
          <p:nvPr/>
        </p:nvSpPr>
        <p:spPr>
          <a:xfrm>
            <a:off x="284577" y="3698612"/>
            <a:ext cx="840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</a:t>
            </a:r>
            <a:endParaRPr lang="en-GB" dirty="0"/>
          </a:p>
        </p:txBody>
      </p: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6948464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1331824" y="6650940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=400, &lt;100&gt; [1,1,0]</a:t>
            </a:r>
            <a:endParaRPr lang="en-GB" dirty="0"/>
          </a:p>
        </p:txBody>
      </p:sp>
      <p:sp>
        <p:nvSpPr>
          <p:cNvPr id="40" name="TextBox 39"/>
          <p:cNvSpPr txBox="1"/>
          <p:nvPr/>
        </p:nvSpPr>
        <p:spPr>
          <a:xfrm>
            <a:off x="692696" y="8172400"/>
            <a:ext cx="1557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 smtClean="0"/>
              <a:t>dE</a:t>
            </a:r>
            <a:r>
              <a:rPr lang="en-GB" sz="1200" dirty="0" smtClean="0"/>
              <a:t>=10,dk=0.2</a:t>
            </a:r>
            <a:r>
              <a:rPr lang="en-GB" sz="800" dirty="0" smtClean="0"/>
              <a:t> better ref points</a:t>
            </a:r>
            <a:endParaRPr lang="en-GB" sz="800" dirty="0"/>
          </a:p>
        </p:txBody>
      </p:sp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672" y="6948264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TextBox 41"/>
          <p:cNvSpPr txBox="1"/>
          <p:nvPr/>
        </p:nvSpPr>
        <p:spPr>
          <a:xfrm>
            <a:off x="2807648" y="8204338"/>
            <a:ext cx="1557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 smtClean="0"/>
              <a:t>dE</a:t>
            </a:r>
            <a:r>
              <a:rPr lang="en-GB" sz="1200" dirty="0" smtClean="0"/>
              <a:t>=10,dk=0.1</a:t>
            </a:r>
            <a:r>
              <a:rPr lang="en-GB" sz="800" dirty="0" smtClean="0"/>
              <a:t> better ref points</a:t>
            </a:r>
            <a:endParaRPr lang="en-GB" sz="800" dirty="0"/>
          </a:p>
        </p:txBody>
      </p:sp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60" y="539552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395217" y="1751916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=5,dk=0.1</a:t>
            </a:r>
            <a:endParaRPr lang="en-GB" dirty="0"/>
          </a:p>
        </p:txBody>
      </p:sp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539552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6" name="TextBox 45"/>
          <p:cNvSpPr txBox="1"/>
          <p:nvPr/>
        </p:nvSpPr>
        <p:spPr>
          <a:xfrm>
            <a:off x="4823270" y="1754396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=5,dk=0.1</a:t>
            </a:r>
            <a:endParaRPr lang="en-GB" dirty="0"/>
          </a:p>
        </p:txBody>
      </p:sp>
      <p:pic>
        <p:nvPicPr>
          <p:cNvPr id="1046" name="Picture 22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539752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8" name="TextBox 47"/>
          <p:cNvSpPr txBox="1"/>
          <p:nvPr/>
        </p:nvSpPr>
        <p:spPr>
          <a:xfrm>
            <a:off x="2591022" y="1754396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=10,dk=0.1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9028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50160"/>
            <a:ext cx="6172200" cy="245376"/>
          </a:xfrm>
        </p:spPr>
        <p:txBody>
          <a:bodyPr>
            <a:normAutofit fontScale="90000"/>
          </a:bodyPr>
          <a:lstStyle/>
          <a:p>
            <a:r>
              <a:rPr lang="en-GB" sz="3600" dirty="0" smtClean="0"/>
              <a:t>&lt;1,0,0</a:t>
            </a:r>
            <a:r>
              <a:rPr lang="en-GB" sz="3600" dirty="0"/>
              <a:t>&gt; </a:t>
            </a:r>
            <a:r>
              <a:rPr lang="en-GB" sz="3600" dirty="0" smtClean="0"/>
              <a:t>(</a:t>
            </a:r>
            <a:r>
              <a:rPr lang="en-GB" sz="3600" dirty="0">
                <a:latin typeface="Symbol" pitchFamily="18" charset="2"/>
              </a:rPr>
              <a:t>G</a:t>
            </a:r>
            <a:r>
              <a:rPr lang="en-GB" sz="3600" dirty="0"/>
              <a:t>H)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00" y="46754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603" y="539552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604" y="2556016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96" y="2555776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96" y="4572000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95" y="6732000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602" y="4644008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040" y="6732480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251916" y="2699792"/>
            <a:ext cx="13129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=401,[1,y,0]</a:t>
            </a:r>
            <a:endParaRPr lang="en-GB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077072" y="3808671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=787,[x,y,0]</a:t>
            </a:r>
          </a:p>
          <a:p>
            <a:r>
              <a:rPr lang="en-GB" sz="1600" dirty="0" smtClean="0"/>
              <a:t>[150-160]</a:t>
            </a:r>
            <a:endParaRPr lang="en-GB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1268760" y="755576"/>
            <a:ext cx="13129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=401,[1,y,0]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72202" y="5292080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=401,[x,y,0]</a:t>
            </a:r>
          </a:p>
          <a:p>
            <a:r>
              <a:rPr lang="en-GB" sz="1600" dirty="0" smtClean="0"/>
              <a:t>[110-120]</a:t>
            </a:r>
            <a:endParaRPr lang="en-GB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3724602" y="7299593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=401,[x,y,0]</a:t>
            </a:r>
          </a:p>
          <a:p>
            <a:r>
              <a:rPr lang="en-GB" sz="1600" dirty="0" smtClean="0"/>
              <a:t>[120-130]</a:t>
            </a:r>
            <a:endParaRPr lang="en-GB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1164565" y="6876256"/>
            <a:ext cx="14171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=1371,[1,y,0]</a:t>
            </a:r>
          </a:p>
          <a:p>
            <a:endParaRPr lang="en-GB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980728" y="4788024"/>
            <a:ext cx="13129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=787,[1,y,0]</a:t>
            </a:r>
          </a:p>
          <a:p>
            <a:endParaRPr lang="en-GB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4004250" y="1259632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=401,[x,y,0]</a:t>
            </a:r>
          </a:p>
          <a:p>
            <a:r>
              <a:rPr lang="en-GB" sz="1600" dirty="0" smtClean="0"/>
              <a:t>[150-160]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48380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539552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76672" y="1763688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=15,dk=0.1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332656" y="235382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=200, &lt;100&gt; [1,1,0]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6912" y="420049"/>
            <a:ext cx="3168352" cy="2370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996952" y="235382"/>
            <a:ext cx="2173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=200; &lt;110&gt; [1,1,0]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8" y="2997116"/>
            <a:ext cx="288665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02300" y="2627784"/>
            <a:ext cx="2912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=200, &lt;110&gt; [1,1,0</a:t>
            </a:r>
            <a:r>
              <a:rPr lang="en-GB" dirty="0"/>
              <a:t>], </a:t>
            </a:r>
            <a:r>
              <a:rPr lang="en-GB" dirty="0" err="1"/>
              <a:t>dk</a:t>
            </a:r>
            <a:r>
              <a:rPr lang="en-GB" dirty="0"/>
              <a:t>=0.1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5384" y="3010673"/>
            <a:ext cx="288665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5182" y="4080390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=5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2636912" y="4042677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</a:t>
            </a:r>
            <a:endParaRPr lang="en-GB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7693" y="3020854"/>
            <a:ext cx="288665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725144" y="4195077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</a:t>
            </a:r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8" y="4894673"/>
            <a:ext cx="288665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213742" y="2651522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=200, &lt;110&gt; [1,-1,0]</a:t>
            </a:r>
            <a:endParaRPr lang="en-GB" dirty="0"/>
          </a:p>
        </p:txBody>
      </p:sp>
      <p:sp>
        <p:nvSpPr>
          <p:cNvPr id="17" name="TextBox 16"/>
          <p:cNvSpPr txBox="1"/>
          <p:nvPr/>
        </p:nvSpPr>
        <p:spPr>
          <a:xfrm>
            <a:off x="1382619" y="603500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</a:t>
            </a:r>
            <a:endParaRPr lang="en-GB" dirty="0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778" y="4893749"/>
            <a:ext cx="288665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548680" y="4657565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=200, &lt;110&gt; [2,0,0]</a:t>
            </a:r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2669330" y="6035009"/>
            <a:ext cx="1628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=15, </a:t>
            </a:r>
            <a:r>
              <a:rPr lang="en-GB" dirty="0" err="1" smtClean="0"/>
              <a:t>dk</a:t>
            </a:r>
            <a:r>
              <a:rPr lang="en-GB" dirty="0" smtClean="0"/>
              <a:t>=0.15</a:t>
            </a:r>
            <a:endParaRPr lang="en-GB" dirty="0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742" y="4894673"/>
            <a:ext cx="288665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4347052" y="4657565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=400, &lt;110&gt; [1,1,0]</a:t>
            </a:r>
            <a:endParaRPr lang="en-GB" dirty="0"/>
          </a:p>
        </p:txBody>
      </p:sp>
      <p:sp>
        <p:nvSpPr>
          <p:cNvPr id="23" name="TextBox 22"/>
          <p:cNvSpPr txBox="1"/>
          <p:nvPr/>
        </p:nvSpPr>
        <p:spPr>
          <a:xfrm>
            <a:off x="4617158" y="6035009"/>
            <a:ext cx="15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84000"/>
            <a:ext cx="288665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197968" y="6684417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=400, &lt;110&gt; [2,0,0]</a:t>
            </a:r>
            <a:endParaRPr lang="en-GB" dirty="0"/>
          </a:p>
        </p:txBody>
      </p:sp>
      <p:sp>
        <p:nvSpPr>
          <p:cNvPr id="26" name="TextBox 25"/>
          <p:cNvSpPr txBox="1"/>
          <p:nvPr/>
        </p:nvSpPr>
        <p:spPr>
          <a:xfrm>
            <a:off x="332656" y="8172400"/>
            <a:ext cx="1628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=15, </a:t>
            </a:r>
            <a:r>
              <a:rPr lang="en-GB" dirty="0" err="1" smtClean="0"/>
              <a:t>dk</a:t>
            </a:r>
            <a:r>
              <a:rPr lang="en-GB" dirty="0" smtClean="0"/>
              <a:t>=0.15</a:t>
            </a:r>
            <a:endParaRPr lang="en-GB" dirty="0"/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778" y="6990112"/>
            <a:ext cx="288665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2411944" y="673224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=400, &lt;110&gt; [</a:t>
            </a:r>
            <a:r>
              <a:rPr lang="en-GB" dirty="0"/>
              <a:t>1</a:t>
            </a:r>
            <a:r>
              <a:rPr lang="en-GB" dirty="0" smtClean="0"/>
              <a:t>,-1,0]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2492896" y="8163108"/>
            <a:ext cx="15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8605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441" y="477451"/>
            <a:ext cx="2311526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439" y="469414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20" y="4587324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26" y="2555536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439" y="4669374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439" y="2509891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204" y="6804008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5202" y="6829891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08720" y="125706"/>
            <a:ext cx="447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Point N -- &lt;1/2,1/2,0&gt;  = &lt;1,1,0&gt; in 3.096a^-1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60648" y="2915816"/>
            <a:ext cx="8162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  <a:p>
            <a:r>
              <a:rPr lang="en-GB" dirty="0" smtClean="0"/>
              <a:t>e=200</a:t>
            </a:r>
          </a:p>
          <a:p>
            <a:r>
              <a:rPr lang="en-GB" dirty="0"/>
              <a:t> </a:t>
            </a:r>
            <a:r>
              <a:rPr lang="en-GB" dirty="0" smtClean="0"/>
              <a:t>  +50</a:t>
            </a:r>
            <a:endParaRPr lang="en-GB" dirty="0"/>
          </a:p>
        </p:txBody>
      </p:sp>
      <p:sp>
        <p:nvSpPr>
          <p:cNvPr id="17" name="TextBox 16"/>
          <p:cNvSpPr txBox="1"/>
          <p:nvPr/>
        </p:nvSpPr>
        <p:spPr>
          <a:xfrm>
            <a:off x="260648" y="5149805"/>
            <a:ext cx="8162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</a:p>
          <a:p>
            <a:r>
              <a:rPr lang="en-GB" dirty="0" smtClean="0"/>
              <a:t>e=250</a:t>
            </a:r>
          </a:p>
          <a:p>
            <a:r>
              <a:rPr lang="en-GB" dirty="0"/>
              <a:t> </a:t>
            </a:r>
            <a:r>
              <a:rPr lang="en-GB" dirty="0" smtClean="0"/>
              <a:t>   +50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214171" y="7670085"/>
            <a:ext cx="8162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</a:p>
          <a:p>
            <a:r>
              <a:rPr lang="en-GB" dirty="0" smtClean="0"/>
              <a:t>e=300</a:t>
            </a:r>
          </a:p>
          <a:p>
            <a:r>
              <a:rPr lang="en-GB" dirty="0"/>
              <a:t> </a:t>
            </a:r>
            <a:r>
              <a:rPr lang="en-GB" dirty="0" smtClean="0"/>
              <a:t>   +50</a:t>
            </a:r>
            <a:endParaRPr lang="en-GB" dirty="0"/>
          </a:p>
        </p:txBody>
      </p:sp>
      <p:sp>
        <p:nvSpPr>
          <p:cNvPr id="6" name="Oval 5"/>
          <p:cNvSpPr/>
          <p:nvPr/>
        </p:nvSpPr>
        <p:spPr>
          <a:xfrm>
            <a:off x="4694191" y="3150888"/>
            <a:ext cx="216024" cy="216384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/>
          <p:cNvSpPr/>
          <p:nvPr/>
        </p:nvSpPr>
        <p:spPr>
          <a:xfrm>
            <a:off x="4982223" y="3448084"/>
            <a:ext cx="216024" cy="216384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/>
          <p:cNvSpPr/>
          <p:nvPr/>
        </p:nvSpPr>
        <p:spPr>
          <a:xfrm>
            <a:off x="4696572" y="3445703"/>
            <a:ext cx="216024" cy="216384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>
            <a:off x="4802203" y="2699792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293096" y="3261461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090320" y="2699792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293096" y="3555004"/>
            <a:ext cx="1008112" cy="1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133353" y="7448226"/>
            <a:ext cx="933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e=300</a:t>
            </a:r>
          </a:p>
          <a:p>
            <a:r>
              <a:rPr lang="en-GB" dirty="0"/>
              <a:t> </a:t>
            </a:r>
            <a:r>
              <a:rPr lang="en-GB" dirty="0" smtClean="0"/>
              <a:t>   +50</a:t>
            </a:r>
            <a:endParaRPr lang="en-GB" dirty="0"/>
          </a:p>
        </p:txBody>
      </p:sp>
      <p:sp>
        <p:nvSpPr>
          <p:cNvPr id="23" name="TextBox 22"/>
          <p:cNvSpPr txBox="1"/>
          <p:nvPr/>
        </p:nvSpPr>
        <p:spPr>
          <a:xfrm>
            <a:off x="3220247" y="5110559"/>
            <a:ext cx="933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e=250</a:t>
            </a:r>
          </a:p>
          <a:p>
            <a:r>
              <a:rPr lang="en-GB" dirty="0"/>
              <a:t> </a:t>
            </a:r>
            <a:r>
              <a:rPr lang="en-GB" dirty="0" smtClean="0"/>
              <a:t>   +50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3212976" y="2928590"/>
            <a:ext cx="933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e=200</a:t>
            </a:r>
          </a:p>
          <a:p>
            <a:r>
              <a:rPr lang="en-GB" dirty="0"/>
              <a:t> </a:t>
            </a:r>
            <a:r>
              <a:rPr lang="en-GB" dirty="0" smtClean="0"/>
              <a:t>   +50</a:t>
            </a:r>
            <a:endParaRPr lang="en-GB" dirty="0"/>
          </a:p>
        </p:txBody>
      </p:sp>
      <p:sp>
        <p:nvSpPr>
          <p:cNvPr id="25" name="TextBox 24"/>
          <p:cNvSpPr txBox="1"/>
          <p:nvPr/>
        </p:nvSpPr>
        <p:spPr>
          <a:xfrm>
            <a:off x="3068960" y="746621"/>
            <a:ext cx="933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1+x,1-y</a:t>
            </a:r>
            <a:endParaRPr lang="en-GB" dirty="0"/>
          </a:p>
        </p:txBody>
      </p:sp>
      <p:sp>
        <p:nvSpPr>
          <p:cNvPr id="26" name="TextBox 25"/>
          <p:cNvSpPr txBox="1"/>
          <p:nvPr/>
        </p:nvSpPr>
        <p:spPr>
          <a:xfrm>
            <a:off x="44624" y="827584"/>
            <a:ext cx="1024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</a:p>
          <a:p>
            <a:r>
              <a:rPr lang="en-GB" dirty="0" smtClean="0"/>
              <a:t>1+x,1-y,0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955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/>
          <a:lstStyle/>
          <a:p>
            <a:r>
              <a:rPr lang="en-GB" dirty="0" smtClean="0"/>
              <a:t>Phonons &lt;111&gt;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27" y="1080406"/>
            <a:ext cx="4559241" cy="3330492"/>
          </a:xfrm>
          <a:prstGeom prst="rect">
            <a:avLst/>
          </a:prstGeom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248" y="4401338"/>
            <a:ext cx="4248472" cy="43030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749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C:\Users\wkc26243\Documents\Literature\WebPages\data\20130221141554\blob_001.aspx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28" y="559910"/>
            <a:ext cx="5238214" cy="858408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21" y="5366717"/>
            <a:ext cx="5286375" cy="2733675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H="1">
            <a:off x="1124744" y="6948264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1124744" y="6732240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589240" y="646484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6021288" y="665094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1476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136" y="8275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72816" y="35496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(1,0,0) (</a:t>
            </a:r>
            <a:r>
              <a:rPr lang="en-GB" dirty="0" smtClean="0">
                <a:latin typeface="Symbol" pitchFamily="18" charset="2"/>
              </a:rPr>
              <a:t>GH)</a:t>
            </a:r>
            <a:endParaRPr lang="en-GB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2" y="917355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899082" y="386244"/>
            <a:ext cx="46215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GB" dirty="0" err="1" smtClean="0"/>
              <a:t>dE</a:t>
            </a:r>
            <a:r>
              <a:rPr lang="en-GB" dirty="0" smtClean="0"/>
              <a:t>=I*</a:t>
            </a:r>
            <a:r>
              <a:rPr lang="en-GB" dirty="0" err="1" smtClean="0"/>
              <a:t>exp</a:t>
            </a:r>
            <a:r>
              <a:rPr lang="en-GB" dirty="0" smtClean="0"/>
              <a:t>(a*(y-b*x</a:t>
            </a:r>
            <a:r>
              <a:rPr lang="en-GB" baseline="30000" dirty="0" smtClean="0"/>
              <a:t>2</a:t>
            </a:r>
            <a:r>
              <a:rPr lang="en-GB" dirty="0" smtClean="0"/>
              <a:t>)); I=0.2807  a=0.028  b=966</a:t>
            </a:r>
            <a:endParaRPr lang="en-GB" dirty="0"/>
          </a:p>
        </p:txBody>
      </p:sp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5384" y="88153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Connector 5"/>
          <p:cNvCxnSpPr/>
          <p:nvPr/>
        </p:nvCxnSpPr>
        <p:spPr>
          <a:xfrm>
            <a:off x="6099646" y="774160"/>
            <a:ext cx="0" cy="1997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/>
          <p:cNvCxnSpPr>
            <a:endCxn id="14338" idx="0"/>
          </p:cNvCxnSpPr>
          <p:nvPr/>
        </p:nvCxnSpPr>
        <p:spPr>
          <a:xfrm rot="10800000">
            <a:off x="1222192" y="917356"/>
            <a:ext cx="4877454" cy="72209"/>
          </a:xfrm>
          <a:prstGeom prst="bentConnector4">
            <a:avLst>
              <a:gd name="adj1" fmla="val 11270"/>
              <a:gd name="adj2" fmla="val 41658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TextBox 12"/>
          <p:cNvSpPr txBox="1"/>
          <p:nvPr/>
        </p:nvSpPr>
        <p:spPr>
          <a:xfrm>
            <a:off x="4293096" y="1034614"/>
            <a:ext cx="1117614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=80+10</a:t>
            </a:r>
            <a:endParaRPr lang="en-GB" dirty="0"/>
          </a:p>
        </p:txBody>
      </p:sp>
      <p:sp useBgFill="1">
        <p:nvSpPr>
          <p:cNvPr id="17" name="TextBox 16"/>
          <p:cNvSpPr txBox="1"/>
          <p:nvPr/>
        </p:nvSpPr>
        <p:spPr>
          <a:xfrm>
            <a:off x="2527410" y="746284"/>
            <a:ext cx="124745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=200meV</a:t>
            </a:r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1340768" y="2681536"/>
            <a:ext cx="2710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I=</a:t>
            </a:r>
            <a:r>
              <a:rPr lang="en-GB" dirty="0"/>
              <a:t> 0.9933</a:t>
            </a:r>
            <a:r>
              <a:rPr lang="en-GB" dirty="0" smtClean="0"/>
              <a:t>    a=0.031  b=873</a:t>
            </a:r>
            <a:endParaRPr lang="en-GB" dirty="0"/>
          </a:p>
        </p:txBody>
      </p:sp>
      <p:pic>
        <p:nvPicPr>
          <p:cNvPr id="14345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302392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6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302392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7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302392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0" name="Elbow Connector 19"/>
          <p:cNvCxnSpPr/>
          <p:nvPr/>
        </p:nvCxnSpPr>
        <p:spPr>
          <a:xfrm rot="10800000" flipV="1">
            <a:off x="1018790" y="1547663"/>
            <a:ext cx="4714467" cy="2556129"/>
          </a:xfrm>
          <a:prstGeom prst="bentConnector3">
            <a:avLst>
              <a:gd name="adj1" fmla="val 2333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9" name="TextBox 38"/>
          <p:cNvSpPr txBox="1"/>
          <p:nvPr/>
        </p:nvSpPr>
        <p:spPr>
          <a:xfrm>
            <a:off x="395060" y="4850740"/>
            <a:ext cx="124745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=400meV</a:t>
            </a:r>
            <a:endParaRPr lang="en-GB" dirty="0"/>
          </a:p>
        </p:txBody>
      </p:sp>
      <p:sp>
        <p:nvSpPr>
          <p:cNvPr id="28" name="Rectangle 27"/>
          <p:cNvSpPr/>
          <p:nvPr/>
        </p:nvSpPr>
        <p:spPr>
          <a:xfrm>
            <a:off x="1828648" y="4859114"/>
            <a:ext cx="32480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I=0.1333  a= </a:t>
            </a:r>
            <a:r>
              <a:rPr lang="en-GB" dirty="0"/>
              <a:t>0.0082  </a:t>
            </a:r>
            <a:r>
              <a:rPr lang="en-GB" dirty="0" smtClean="0"/>
              <a:t>b=896.0894</a:t>
            </a:r>
            <a:endParaRPr lang="en-GB" dirty="0"/>
          </a:p>
        </p:txBody>
      </p:sp>
      <p:pic>
        <p:nvPicPr>
          <p:cNvPr id="14352" name="Picture 1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522007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0" name="Elbow Connector 29"/>
          <p:cNvCxnSpPr/>
          <p:nvPr/>
        </p:nvCxnSpPr>
        <p:spPr>
          <a:xfrm flipV="1">
            <a:off x="1772816" y="6048064"/>
            <a:ext cx="1296144" cy="108112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53" name="Picture 1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522027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4" name="Picture 18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136" y="5220072"/>
            <a:ext cx="2400000" cy="1800000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5" name="Picture 19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1710" y="702007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6" name="Picture 20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702027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 useBgFill="1">
        <p:nvSpPr>
          <p:cNvPr id="31" name="Rectangle 30"/>
          <p:cNvSpPr/>
          <p:nvPr/>
        </p:nvSpPr>
        <p:spPr>
          <a:xfrm>
            <a:off x="3165599" y="7020272"/>
            <a:ext cx="3300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I=0.3556    a=0.0082  b=905.1404</a:t>
            </a:r>
            <a:endParaRPr lang="en-GB" dirty="0"/>
          </a:p>
        </p:txBody>
      </p:sp>
      <p:pic>
        <p:nvPicPr>
          <p:cNvPr id="14358" name="Picture 2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709248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4725144" y="1497881"/>
            <a:ext cx="1368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4734669" y="1656631"/>
            <a:ext cx="1368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304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298" y="4169083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4140192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992" y="687625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687649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231" y="14883"/>
            <a:ext cx="3273849" cy="3038853"/>
          </a:xfrm>
          <a:prstGeom prst="rect">
            <a:avLst/>
          </a:prstGeom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5" y="487860"/>
            <a:ext cx="3029746" cy="35257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91619" y="7236296"/>
            <a:ext cx="1689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D=222 </a:t>
            </a:r>
            <a:r>
              <a:rPr lang="en-GB" dirty="0" err="1" smtClean="0"/>
              <a:t>mEv</a:t>
            </a:r>
            <a:r>
              <a:rPr lang="en-GB" dirty="0" smtClean="0"/>
              <a:t>/A^2</a:t>
            </a:r>
            <a:endParaRPr lang="en-GB" dirty="0"/>
          </a:p>
        </p:txBody>
      </p:sp>
      <p:sp>
        <p:nvSpPr>
          <p:cNvPr id="21" name="TextBox 20"/>
          <p:cNvSpPr txBox="1"/>
          <p:nvPr/>
        </p:nvSpPr>
        <p:spPr>
          <a:xfrm>
            <a:off x="188640" y="6300192"/>
            <a:ext cx="6552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Parabolic fit for cuts in 2 100 directions  around [2,0,0],  </a:t>
            </a:r>
            <a:r>
              <a:rPr lang="en-GB" dirty="0"/>
              <a:t>E=D*q^2; </a:t>
            </a:r>
            <a:r>
              <a:rPr lang="en-GB" dirty="0" smtClean="0"/>
              <a:t>D=249,257 </a:t>
            </a:r>
            <a:r>
              <a:rPr lang="en-GB" dirty="0" err="1" smtClean="0"/>
              <a:t>meV</a:t>
            </a:r>
            <a:r>
              <a:rPr lang="en-GB" dirty="0" smtClean="0"/>
              <a:t>*A^2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332656" y="3563888"/>
            <a:ext cx="599597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Parabola fit for cuts in all 3 100 directions  around [1,1,0], E=D*q^2</a:t>
            </a:r>
            <a:r>
              <a:rPr lang="en-GB" dirty="0"/>
              <a:t>; </a:t>
            </a:r>
            <a:r>
              <a:rPr lang="en-GB" dirty="0" smtClean="0"/>
              <a:t>D=204-224 </a:t>
            </a:r>
            <a:r>
              <a:rPr lang="en-GB" dirty="0" err="1" smtClean="0"/>
              <a:t>meV</a:t>
            </a:r>
            <a:r>
              <a:rPr lang="en-GB" dirty="0" smtClean="0"/>
              <a:t>*A^2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4581128" y="4355976"/>
            <a:ext cx="1508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I_max</a:t>
            </a:r>
            <a:r>
              <a:rPr lang="en-GB" dirty="0" smtClean="0"/>
              <a:t>=0.2322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268760" y="4860032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D=202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5040930" y="7164288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I=0.079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627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984" y="399617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76" y="399593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77" y="1043608"/>
            <a:ext cx="2874301" cy="2155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956" y="855601"/>
            <a:ext cx="3375653" cy="25317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7321" y="251520"/>
            <a:ext cx="599597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Parabola fit for cuts in all 6 110 directions  around [1,1,0], </a:t>
            </a:r>
          </a:p>
          <a:p>
            <a:r>
              <a:rPr lang="en-GB" dirty="0" smtClean="0"/>
              <a:t>E=D*q^2</a:t>
            </a:r>
            <a:r>
              <a:rPr lang="en-GB" dirty="0"/>
              <a:t>; </a:t>
            </a:r>
            <a:r>
              <a:rPr lang="en-GB" dirty="0" smtClean="0"/>
              <a:t>D=194.43 </a:t>
            </a:r>
            <a:r>
              <a:rPr lang="en-GB" dirty="0" err="1" smtClean="0"/>
              <a:t>meV</a:t>
            </a:r>
            <a:r>
              <a:rPr lang="en-GB" dirty="0" smtClean="0"/>
              <a:t>*A^2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97321" y="3419872"/>
            <a:ext cx="635228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Parabola fit for cuts in all 3 100 directions  around [1,1,0], E=D*q^2</a:t>
            </a:r>
            <a:r>
              <a:rPr lang="en-GB" dirty="0"/>
              <a:t>; </a:t>
            </a:r>
            <a:r>
              <a:rPr lang="en-GB" dirty="0" smtClean="0"/>
              <a:t>D=235 </a:t>
            </a:r>
            <a:r>
              <a:rPr lang="en-GB" dirty="0" err="1" smtClean="0"/>
              <a:t>meV</a:t>
            </a:r>
            <a:r>
              <a:rPr lang="en-GB" dirty="0" smtClean="0"/>
              <a:t>*A^2</a:t>
            </a: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402558" y="3131840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 </a:t>
            </a:r>
            <a:r>
              <a:rPr lang="en-GB" dirty="0" err="1" smtClean="0"/>
              <a:t>meV</a:t>
            </a:r>
            <a:endParaRPr lang="en-GB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6804248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96752" y="7092280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I=0.074</a:t>
            </a:r>
            <a:endParaRPr lang="en-GB" dirty="0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5304" y="6732480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49721" y="6228184"/>
            <a:ext cx="635228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Parabola fit for cuts in all 3 100 directions  around [2,0,0], E=D*q^2</a:t>
            </a:r>
            <a:r>
              <a:rPr lang="en-GB" dirty="0"/>
              <a:t>; </a:t>
            </a:r>
            <a:r>
              <a:rPr lang="en-GB" dirty="0" smtClean="0"/>
              <a:t>D=185 </a:t>
            </a:r>
            <a:r>
              <a:rPr lang="en-GB" dirty="0" err="1" smtClean="0"/>
              <a:t>meV</a:t>
            </a:r>
            <a:r>
              <a:rPr lang="en-GB" dirty="0" smtClean="0"/>
              <a:t>*A^2 (185*</a:t>
            </a:r>
            <a:r>
              <a:rPr lang="en-GB" dirty="0" err="1" smtClean="0"/>
              <a:t>sqrt</a:t>
            </a:r>
            <a:r>
              <a:rPr lang="en-GB" dirty="0" smtClean="0"/>
              <a:t>(2)=261)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9732" y="4283968"/>
            <a:ext cx="11176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I=0.16815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2830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80" y="323528"/>
            <a:ext cx="4487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Are magnetic form-factor corrections correct?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821" y="755576"/>
            <a:ext cx="2089051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248542" y="4139952"/>
            <a:ext cx="65535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smtClean="0"/>
              <a:t>[</a:t>
            </a:r>
            <a:r>
              <a:rPr lang="en-GB" sz="1400" dirty="0" err="1"/>
              <a:t>I,mff</a:t>
            </a:r>
            <a:r>
              <a:rPr lang="en-GB" sz="1400" dirty="0"/>
              <a:t>]=</a:t>
            </a:r>
            <a:r>
              <a:rPr lang="en-GB" sz="1400" dirty="0" err="1"/>
              <a:t>fix_magnetic_ff</a:t>
            </a:r>
            <a:r>
              <a:rPr lang="en-GB" sz="1400" dirty="0"/>
              <a:t>([1.75,2.3],[1,1</a:t>
            </a:r>
            <a:r>
              <a:rPr lang="en-GB" sz="1400" dirty="0" smtClean="0"/>
              <a:t>],[0,0,0,0</a:t>
            </a:r>
            <a:r>
              <a:rPr lang="en-GB" sz="1400" dirty="0"/>
              <a:t>]',[1,0,0],[2.1893,2.1893,2.1893</a:t>
            </a:r>
            <a:r>
              <a:rPr lang="en-GB" sz="1400" dirty="0" smtClean="0"/>
              <a:t>])</a:t>
            </a:r>
          </a:p>
          <a:p>
            <a:r>
              <a:rPr lang="en-GB" sz="1400" dirty="0" smtClean="0"/>
              <a:t>Option 1: k=k0/4*pi      </a:t>
            </a:r>
            <a:r>
              <a:rPr lang="en-GB" sz="1400" dirty="0" err="1" smtClean="0"/>
              <a:t>mff</a:t>
            </a:r>
            <a:r>
              <a:rPr lang="en-GB" sz="1400" dirty="0" smtClean="0"/>
              <a:t>(2)/</a:t>
            </a:r>
            <a:r>
              <a:rPr lang="en-GB" sz="1400" dirty="0" err="1" smtClean="0"/>
              <a:t>mff</a:t>
            </a:r>
            <a:r>
              <a:rPr lang="en-GB" sz="1400" dirty="0" smtClean="0"/>
              <a:t>(1)=</a:t>
            </a:r>
            <a:r>
              <a:rPr lang="en-GB" sz="1400" dirty="0" smtClean="0">
                <a:solidFill>
                  <a:srgbClr val="00B050"/>
                </a:solidFill>
              </a:rPr>
              <a:t>0.368</a:t>
            </a:r>
          </a:p>
        </p:txBody>
      </p:sp>
      <p:sp>
        <p:nvSpPr>
          <p:cNvPr id="10" name="Rectangle 9"/>
          <p:cNvSpPr/>
          <p:nvPr/>
        </p:nvSpPr>
        <p:spPr>
          <a:xfrm>
            <a:off x="96316" y="5148064"/>
            <a:ext cx="3429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/>
              <a:t>[</a:t>
            </a:r>
            <a:r>
              <a:rPr lang="en-GB" sz="1200" dirty="0" err="1"/>
              <a:t>I,mff</a:t>
            </a:r>
            <a:r>
              <a:rPr lang="en-GB" sz="1200" dirty="0"/>
              <a:t>]=</a:t>
            </a:r>
            <a:r>
              <a:rPr lang="en-GB" sz="1200" dirty="0" err="1"/>
              <a:t>fix_magnetic_ff</a:t>
            </a:r>
            <a:r>
              <a:rPr lang="en-GB" sz="1200" dirty="0"/>
              <a:t>([1.7,2.35],[1,1],[0,0,0,0]',[1,0,0],[</a:t>
            </a:r>
            <a:r>
              <a:rPr lang="en-GB" sz="1200" dirty="0" smtClean="0"/>
              <a:t>2.1893,2.1893,2.189])</a:t>
            </a:r>
          </a:p>
          <a:p>
            <a:r>
              <a:rPr lang="en-GB" sz="1200" dirty="0" smtClean="0"/>
              <a:t>1</a:t>
            </a:r>
            <a:r>
              <a:rPr lang="en-GB" sz="1200" dirty="0"/>
              <a:t>) </a:t>
            </a:r>
            <a:r>
              <a:rPr lang="en-GB" sz="1200" dirty="0" smtClean="0"/>
              <a:t>0.2995</a:t>
            </a:r>
          </a:p>
          <a:p>
            <a:r>
              <a:rPr lang="en-GB" sz="1200" dirty="0" err="1"/>
              <a:t>fI</a:t>
            </a:r>
            <a:r>
              <a:rPr lang="en-GB" sz="1200" dirty="0"/>
              <a:t>(par2)/</a:t>
            </a:r>
            <a:r>
              <a:rPr lang="en-GB" sz="1200" dirty="0" err="1"/>
              <a:t>fI</a:t>
            </a:r>
            <a:r>
              <a:rPr lang="en-GB" sz="1200" dirty="0"/>
              <a:t>(par1)=</a:t>
            </a:r>
            <a:r>
              <a:rPr lang="en-GB" sz="1200" dirty="0">
                <a:solidFill>
                  <a:srgbClr val="00B050"/>
                </a:solidFill>
              </a:rPr>
              <a:t>0.361</a:t>
            </a:r>
          </a:p>
          <a:p>
            <a:endParaRPr lang="en-GB" sz="1200" dirty="0" smtClean="0"/>
          </a:p>
          <a:p>
            <a:endParaRPr lang="en-GB" sz="1200" dirty="0"/>
          </a:p>
        </p:txBody>
      </p:sp>
      <p:sp>
        <p:nvSpPr>
          <p:cNvPr id="11" name="Rectangle 10"/>
          <p:cNvSpPr/>
          <p:nvPr/>
        </p:nvSpPr>
        <p:spPr>
          <a:xfrm>
            <a:off x="187820" y="2699792"/>
            <a:ext cx="661427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[fw1,par1]=fit(w1_80a,@gauss_bkgd,[0.35,1.7,0.1,0.01,0.05],[1,1,1,1,1]);</a:t>
            </a:r>
          </a:p>
          <a:p>
            <a:r>
              <a:rPr lang="en-GB" sz="1200" dirty="0" smtClean="0"/>
              <a:t>par1 =p</a:t>
            </a:r>
            <a:r>
              <a:rPr lang="en-GB" sz="1200" dirty="0"/>
              <a:t>: [0.2564 1.7045 0.0843 0.0764 -0.0088</a:t>
            </a:r>
            <a:r>
              <a:rPr lang="en-GB" sz="1200" dirty="0" smtClean="0"/>
              <a:t>]   </a:t>
            </a:r>
            <a:r>
              <a:rPr lang="en-GB" sz="1200" dirty="0"/>
              <a:t>par1 = </a:t>
            </a:r>
            <a:r>
              <a:rPr lang="en-GB" sz="1200" dirty="0" smtClean="0"/>
              <a:t>p</a:t>
            </a:r>
            <a:r>
              <a:rPr lang="en-GB" sz="1200" dirty="0"/>
              <a:t>: [0.2251 1.7174 0.0952 0.0928 </a:t>
            </a:r>
            <a:r>
              <a:rPr lang="en-GB" sz="1200" dirty="0" smtClean="0"/>
              <a:t>-0.0185</a:t>
            </a:r>
            <a:r>
              <a:rPr lang="en-GB" sz="1200" dirty="0"/>
              <a:t>]</a:t>
            </a:r>
          </a:p>
          <a:p>
            <a:r>
              <a:rPr lang="en-GB" sz="1200" dirty="0" smtClean="0"/>
              <a:t>         sig</a:t>
            </a:r>
            <a:r>
              <a:rPr lang="en-GB" sz="1200" dirty="0"/>
              <a:t>: [0.0379 0.0125 0.0119 0.0296 0.0228</a:t>
            </a:r>
            <a:r>
              <a:rPr lang="en-GB" sz="1200" dirty="0" smtClean="0"/>
              <a:t>]                 sig</a:t>
            </a:r>
            <a:r>
              <a:rPr lang="en-GB" sz="1200" dirty="0"/>
              <a:t>: [0.0292 0.0119 0.0125 0.0358 0.0267]</a:t>
            </a:r>
            <a:endParaRPr lang="en-GB" sz="1200" dirty="0" smtClean="0"/>
          </a:p>
          <a:p>
            <a:r>
              <a:rPr lang="en-GB" sz="1200" dirty="0" smtClean="0"/>
              <a:t>par2 </a:t>
            </a:r>
            <a:r>
              <a:rPr lang="en-GB" sz="1200" dirty="0"/>
              <a:t>= </a:t>
            </a:r>
            <a:r>
              <a:rPr lang="en-GB" sz="1200" dirty="0" smtClean="0"/>
              <a:t>p</a:t>
            </a:r>
            <a:r>
              <a:rPr lang="en-GB" sz="1200" dirty="0"/>
              <a:t>: [0.1026 2.2848 0.0626 0.0865 -0.0177] par2 = </a:t>
            </a:r>
            <a:r>
              <a:rPr lang="en-GB" sz="1200" dirty="0" smtClean="0"/>
              <a:t> </a:t>
            </a:r>
            <a:r>
              <a:rPr lang="en-GB" sz="1200" dirty="0"/>
              <a:t>p: [0.1052 2.2822 0.0836 0.0651 -0.0071]</a:t>
            </a:r>
          </a:p>
          <a:p>
            <a:r>
              <a:rPr lang="en-GB" sz="1200" dirty="0" smtClean="0"/>
              <a:t>          sig</a:t>
            </a:r>
            <a:r>
              <a:rPr lang="en-GB" sz="1200" dirty="0"/>
              <a:t>: [0.0368 0.0189 0.0170 0.0408 0.0158</a:t>
            </a:r>
            <a:r>
              <a:rPr lang="en-GB" sz="1200" dirty="0" smtClean="0"/>
              <a:t>]                sig</a:t>
            </a:r>
            <a:r>
              <a:rPr lang="en-GB" sz="1200" dirty="0"/>
              <a:t>: [0.0155 0.0107 0.0110 0.0308 0.0124]</a:t>
            </a:r>
            <a:endParaRPr lang="en-GB" sz="1200" dirty="0" smtClean="0"/>
          </a:p>
          <a:p>
            <a:r>
              <a:rPr lang="en-GB" sz="1200" dirty="0" err="1"/>
              <a:t>fI</a:t>
            </a:r>
            <a:r>
              <a:rPr lang="en-GB" sz="1200" dirty="0"/>
              <a:t> = @(p)(</a:t>
            </a:r>
            <a:r>
              <a:rPr lang="en-GB" sz="1200" dirty="0" err="1"/>
              <a:t>p.p</a:t>
            </a:r>
            <a:r>
              <a:rPr lang="en-GB" sz="1200" dirty="0"/>
              <a:t>(1)*</a:t>
            </a:r>
            <a:r>
              <a:rPr lang="en-GB" sz="1200" dirty="0" err="1"/>
              <a:t>p.p</a:t>
            </a:r>
            <a:r>
              <a:rPr lang="en-GB" sz="1200" dirty="0"/>
              <a:t>(3)*</a:t>
            </a:r>
            <a:r>
              <a:rPr lang="en-GB" sz="1200" dirty="0" err="1"/>
              <a:t>sqrt</a:t>
            </a:r>
            <a:r>
              <a:rPr lang="en-GB" sz="1200" dirty="0"/>
              <a:t>(2*pi</a:t>
            </a:r>
            <a:r>
              <a:rPr lang="en-GB" sz="1200" dirty="0" smtClean="0"/>
              <a:t>))</a:t>
            </a:r>
          </a:p>
          <a:p>
            <a:r>
              <a:rPr lang="en-GB" sz="1200" dirty="0" err="1" smtClean="0"/>
              <a:t>fI</a:t>
            </a:r>
            <a:r>
              <a:rPr lang="en-GB" sz="1200" dirty="0" smtClean="0"/>
              <a:t>(par2)/</a:t>
            </a:r>
            <a:r>
              <a:rPr lang="en-GB" sz="1200" dirty="0" err="1" smtClean="0"/>
              <a:t>fI</a:t>
            </a:r>
            <a:r>
              <a:rPr lang="en-GB" sz="1200" dirty="0" smtClean="0"/>
              <a:t>(Par1)=</a:t>
            </a:r>
            <a:r>
              <a:rPr lang="en-GB" sz="1200" dirty="0" smtClean="0">
                <a:solidFill>
                  <a:srgbClr val="00B050"/>
                </a:solidFill>
              </a:rPr>
              <a:t>0.2972</a:t>
            </a:r>
            <a:r>
              <a:rPr lang="en-GB" sz="1200" dirty="0" smtClean="0"/>
              <a:t>;                                             </a:t>
            </a:r>
            <a:r>
              <a:rPr lang="en-GB" sz="1200" dirty="0" err="1" smtClean="0"/>
              <a:t>fI</a:t>
            </a:r>
            <a:r>
              <a:rPr lang="en-GB" sz="1200" dirty="0" smtClean="0"/>
              <a:t>(par2</a:t>
            </a:r>
            <a:r>
              <a:rPr lang="en-GB" sz="1200" dirty="0"/>
              <a:t>)/</a:t>
            </a:r>
            <a:r>
              <a:rPr lang="en-GB" sz="1200" dirty="0" err="1"/>
              <a:t>fI</a:t>
            </a:r>
            <a:r>
              <a:rPr lang="en-GB" sz="1200" dirty="0"/>
              <a:t>(Par1)=</a:t>
            </a:r>
            <a:r>
              <a:rPr lang="en-GB" sz="1200" dirty="0" smtClean="0">
                <a:solidFill>
                  <a:srgbClr val="00B050"/>
                </a:solidFill>
              </a:rPr>
              <a:t>0.41</a:t>
            </a:r>
            <a:r>
              <a:rPr lang="en-GB" sz="1200" dirty="0" smtClean="0"/>
              <a:t>;</a:t>
            </a:r>
            <a:endParaRPr lang="en-GB" sz="1200" dirty="0"/>
          </a:p>
        </p:txBody>
      </p:sp>
      <p:pic>
        <p:nvPicPr>
          <p:cNvPr id="1062" name="Picture 3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6835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476672" y="1619672"/>
            <a:ext cx="1944216" cy="0"/>
          </a:xfrm>
          <a:prstGeom prst="line">
            <a:avLst/>
          </a:prstGeom>
          <a:ln w="25400">
            <a:solidFill>
              <a:srgbClr val="C0000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4" name="Picture 4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6835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66" name="Picture 4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5304" y="507625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0523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195540</TotalTime>
  <Words>890</Words>
  <Application>Microsoft Office PowerPoint</Application>
  <PresentationFormat>On-screen Show (4:3)</PresentationFormat>
  <Paragraphs>170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&lt;1,0,0&gt; (GH)</vt:lpstr>
      <vt:lpstr>PowerPoint Presentation</vt:lpstr>
      <vt:lpstr>Phonons &lt;111&gt;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Incomplete alignment</dc:title>
  <dc:creator>Buts, Alex (STFC,RAL,ISIS)</dc:creator>
  <cp:lastModifiedBy>Buts, Alex (STFC,RAL,ISIS)</cp:lastModifiedBy>
  <cp:revision>357</cp:revision>
  <dcterms:created xsi:type="dcterms:W3CDTF">2013-02-18T14:14:09Z</dcterms:created>
  <dcterms:modified xsi:type="dcterms:W3CDTF">2015-01-09T22:35:15Z</dcterms:modified>
</cp:coreProperties>
</file>